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2" r:id="rId3"/>
    <p:sldId id="266" r:id="rId4"/>
    <p:sldId id="273" r:id="rId5"/>
    <p:sldId id="283" r:id="rId6"/>
    <p:sldId id="274" r:id="rId7"/>
    <p:sldId id="276" r:id="rId8"/>
    <p:sldId id="279" r:id="rId9"/>
    <p:sldId id="268" r:id="rId10"/>
    <p:sldId id="280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151866D-1BB2-4831-BDF0-88A7C980F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06EA36A2-FE46-4739-B976-9138BCC68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4DE839F-6E92-4AB9-851B-C1F89A6C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46F688B-6C88-4832-83E2-9F509A1F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10F50C7-F467-46CD-8EBB-ECF0A717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79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A0E7C68-C005-4123-B490-E1EAF042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1B326009-9D7B-41CC-B6C3-4AD65A5CA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63743DF-D10F-4DEA-8DE7-592F8B1C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BACFAB03-B5DB-4B91-A253-9703055F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F639D8E-D4A1-4CBB-A5A8-2347D01E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195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7F475A19-5895-4F15-9B84-F619C7EA9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210343DC-35B5-477A-9BC1-462549C01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BB8897A-D681-4604-865D-17623FA4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A3E9F4D3-361B-4633-B8B7-31234AB5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A0E43683-C3D7-4C67-914E-8C04ADAF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6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3DBF5A1-9E6C-4F79-9A6A-0DDB125D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F2A764E-132D-4A1C-85CF-927B3FAE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EE58CBCC-217C-432E-8045-568BB40C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7D0E04B-FAC1-4491-B3D6-FFDE28C4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BF244D9F-DCA2-49B9-8A74-CD2FD8F9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850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2BA34E6-D8BE-4603-A1E8-F47FAD53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3C4D0801-AF99-4D6F-8154-9358F72CB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A904C1A-619D-4E1F-B359-55F608F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469DC2E-7074-487A-A45D-24F539FC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D8DE447-98B6-4ECC-B7DE-CB2E4FD1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207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A74CC73-EAA5-43AF-A633-B43BB5D6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FA2C00E-3182-4FFF-909D-C4A92AF78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AB0B2EFB-197F-402D-BBB5-E3E39CEFE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75546738-329E-4379-AC52-57587F99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B11ABF8D-0F94-40BC-A6AF-A7E74552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38DEE6E8-3404-4041-A81F-B60ECAEB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2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D69E15A-3997-45FB-83F3-F22583F1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915BBAEB-EFF6-4351-807B-01E1CA70E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26FA9E34-3EFD-4A76-8FEC-022F767E6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641AC01F-5D60-480A-8F86-E65F13353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9F23116A-AE94-4C27-80DE-552CD2FC4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3A58B7B5-EC07-4865-B130-B2A02379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991A9FDB-AF40-40DF-8C4A-74C1C8A7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96162FF2-8420-474B-8947-F64813A6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97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B1B9B82-9841-4E53-BD84-E53DB5E9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3A70B348-8901-4C18-BAAE-420B097A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E90788BC-1C35-44CF-B36B-C8048002B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5878F483-BBCB-4D6A-A2E4-041CCC63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21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051A685D-AEFF-463F-8C06-2F372743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7003320B-6F52-4E2D-99B8-F1B2F574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42195F24-3AAA-428F-82E3-1FE79C54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75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3183BEF-B1AE-46B7-93F7-781D0AB7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3395C7D-1EB5-49FD-B5D2-D5C9315E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527254DB-6379-4447-9E32-9B6A5D877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1F1846F2-8D66-460F-BCD9-7678A716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6E5A75B5-900E-4B04-AED6-B487F305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5323938B-2206-407F-8797-6CA3EBDE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94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3210DAB-DB2E-41F8-BCA1-C25AD5D9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47D899A0-FC3C-4F68-9831-AD48A536D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2BA6BC58-5FC4-499C-A9D6-931B8A065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E2B24EE0-03A9-4D87-B7DA-89A47FFA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1F864A4D-12F5-40AA-925C-81D0333D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8AD40D43-5966-4F79-901F-0FAE24F3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587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F142A9DF-E7DD-41E0-BE8B-BC7C998A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88C49617-EEA0-4F38-AC38-F2397DC88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57225D0B-9C31-4046-835D-A4F388584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6835-269A-4E9B-944B-0200C561619A}" type="datetimeFigureOut">
              <a:rPr lang="en-ID" smtClean="0"/>
              <a:t>23/09/2022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DB419D7-FF39-44FB-81FD-EBD3EBD51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9CC56EF8-BA26-480E-A126-8C48FC698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57B2-A56E-480C-B70F-583A470D8DC6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6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6N1SSlxxxE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6N1SSlxxxE" TargetMode="External"/><Relationship Id="rId2" Type="http://schemas.openxmlformats.org/officeDocument/2006/relationships/hyperlink" Target="https://youtu.be/KYw_IUOl0c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vsZKNYwHt0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Yw_IUOl0co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53C46-5B7F-49E3-AEF6-8087A5125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AB6FC5-E224-4361-A889-3D9F969EAF70}"/>
              </a:ext>
            </a:extLst>
          </p:cNvPr>
          <p:cNvSpPr txBox="1"/>
          <p:nvPr/>
        </p:nvSpPr>
        <p:spPr>
          <a:xfrm>
            <a:off x="1420837" y="1041009"/>
            <a:ext cx="94816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L'ORDINE</a:t>
            </a:r>
            <a:r>
              <a:rPr lang="id-ID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persone leggono il testo di Luca 10:25-3</a:t>
            </a:r>
            <a:r>
              <a:rPr lang="id-ID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narratore</a:t>
            </a:r>
            <a:r>
              <a:rPr lang="id-ID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Gesù</a:t>
            </a:r>
            <a:r>
              <a:rPr lang="id-ID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un dottore della legge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Riflessione personale – ricordare le persone che hanno bisogno l'una dell'altra</a:t>
            </a:r>
            <a:r>
              <a:rPr lang="id-ID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(musica di sottofondo strumentale)</a:t>
            </a:r>
            <a:endParaRPr lang="en-ID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Incolla le immagini o le foto delle persone che hanno bisogno di aiuto reciproco e comunica l'aiuto che verrà dato o recita una breve preghiera per le persone nella foto o nella </a:t>
            </a:r>
            <a:r>
              <a:rPr lang="id-ID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immagini</a:t>
            </a: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(forse entrambi)</a:t>
            </a:r>
            <a:endParaRPr lang="en-ID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Canta insieme (video)</a:t>
            </a:r>
            <a:endParaRPr lang="en-ID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Padre Nostro in diverse lingue</a:t>
            </a:r>
            <a:endParaRPr lang="en-ID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B9F3-BDC7-4A20-A87C-D7A560BD7037}"/>
              </a:ext>
            </a:extLst>
          </p:cNvPr>
          <p:cNvSpPr txBox="1"/>
          <p:nvPr/>
        </p:nvSpPr>
        <p:spPr>
          <a:xfrm>
            <a:off x="1617785" y="5247249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Realizzerò un banner per incollare le foto o le immagini portate da ogni partecipante alla consultazione</a:t>
            </a:r>
            <a:endParaRPr lang="en-ID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2104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Online 1" title="IL BUON SAMARITANO, con testo, tratto da &quot;Dio dell'impossibile&quot;, edizioni RnS 2017">
            <a:hlinkClick r:id="" action="ppaction://media"/>
            <a:extLst>
              <a:ext uri="{FF2B5EF4-FFF2-40B4-BE49-F238E27FC236}">
                <a16:creationId xmlns:a16="http://schemas.microsoft.com/office/drawing/2014/main" id="{3A1907AA-7DEA-4700-9DE9-3FB028B092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7620"/>
            <a:ext cx="12192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7849A64B-2961-4D15-BD26-21593980D4F9}"/>
              </a:ext>
            </a:extLst>
          </p:cNvPr>
          <p:cNvSpPr txBox="1"/>
          <p:nvPr/>
        </p:nvSpPr>
        <p:spPr>
          <a:xfrm>
            <a:off x="579120" y="304801"/>
            <a:ext cx="8564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https://www.studiarapido.it/parabola-del-buon-samaritano-e-significato/</a:t>
            </a: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4E336E78-127F-4B59-B9CC-6C059CCD0380}"/>
              </a:ext>
            </a:extLst>
          </p:cNvPr>
          <p:cNvSpPr txBox="1"/>
          <p:nvPr/>
        </p:nvSpPr>
        <p:spPr>
          <a:xfrm>
            <a:off x="680720" y="883920"/>
            <a:ext cx="84632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https://www.google.com/search?q=gambar+kerumunan+orang&amp;tbm=isch&amp;ved=2ahUKEwifz-jNkqD3AhUejtgFHXLGD-wQ2-cCegQIABAA&amp;oq=gambar+kerumunan+orang&amp;gs_lcp=CgNpbWcQAzIFCAAQgAQyBQgAEIAEMgUIABCABDIFCAAQgAQyBggAEAgQHjIGCAAQCBAeMgYIABAIEB4yBggAEAgQHjIGCAAQCBAeMgYIABAIEB46CggAELEDEIMBEEM6CwgAEIAEELEDEIMBOgcIIxDvAxAnOggIABCABBCxAzoICAAQsQMQgwFQ8wxY4ypgtS9oAHAAeACAAa0DiAHUDZIBBzkuNi40LTGYAQCgAQGqAQtnd3Mtd2l6LWltZ8ABAQ&amp;sclient=img&amp;ei=bK1eYp_pE56c4t4P8oy_4A4&amp;bih=587&amp;biw=1280&amp;client=firefox-b-d#imgrc=k8Ac-qT0Pp8UUM&amp;imgdii=DKKj-sAYCClm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2"/>
              </a:rPr>
              <a:t>https://youtu.be/KYw_IUOl0co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3"/>
              </a:rPr>
              <a:t>https://youtu.be/u6N1SSlxxxE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847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302ED1A7-EF3E-4F20-999A-0B0EF82A0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431" y="-2687346"/>
            <a:ext cx="6837139" cy="12192002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816D854F-147D-4B39-B90E-5D3E8CFF11F7}"/>
              </a:ext>
            </a:extLst>
          </p:cNvPr>
          <p:cNvSpPr txBox="1"/>
          <p:nvPr/>
        </p:nvSpPr>
        <p:spPr>
          <a:xfrm>
            <a:off x="1041400" y="623054"/>
            <a:ext cx="6492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obo Std" panose="020B0803040709020204" pitchFamily="34" charset="0"/>
              </a:rPr>
              <a:t>IL BUON SAMARITANO</a:t>
            </a:r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id="{E744F604-3C5A-45E0-A31C-88DE7B96F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843087"/>
            <a:ext cx="7124700" cy="3171825"/>
          </a:xfrm>
          <a:prstGeom prst="rect">
            <a:avLst/>
          </a:prstGeom>
        </p:spPr>
      </p:pic>
      <p:sp>
        <p:nvSpPr>
          <p:cNvPr id="8" name="Kotak Teks 7">
            <a:extLst>
              <a:ext uri="{FF2B5EF4-FFF2-40B4-BE49-F238E27FC236}">
                <a16:creationId xmlns:a16="http://schemas.microsoft.com/office/drawing/2014/main" id="{FEACC89E-8485-44A8-9E75-F8E711576D92}"/>
              </a:ext>
            </a:extLst>
          </p:cNvPr>
          <p:cNvSpPr txBox="1"/>
          <p:nvPr/>
        </p:nvSpPr>
        <p:spPr>
          <a:xfrm>
            <a:off x="3881120" y="552705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Hobo Std" panose="020B0803040709020204" pitchFamily="34" charset="0"/>
              </a:rPr>
              <a:t>Luca 10, 25 - 37 </a:t>
            </a:r>
          </a:p>
        </p:txBody>
      </p:sp>
    </p:spTree>
    <p:extLst>
      <p:ext uri="{BB962C8B-B14F-4D97-AF65-F5344CB8AC3E}">
        <p14:creationId xmlns:p14="http://schemas.microsoft.com/office/powerpoint/2010/main" val="415408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E07C88F-CC04-4E10-98ED-6390D30B4F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5" y="802640"/>
            <a:ext cx="11558611" cy="5151120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A4303E7D-BED4-4983-A8AB-82CA4A853B36}"/>
              </a:ext>
            </a:extLst>
          </p:cNvPr>
          <p:cNvSpPr txBox="1"/>
          <p:nvPr/>
        </p:nvSpPr>
        <p:spPr>
          <a:xfrm>
            <a:off x="599440" y="574328"/>
            <a:ext cx="10718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002060"/>
                </a:solidFill>
              </a:rPr>
              <a:t>Il grande comandamento</a:t>
            </a:r>
          </a:p>
          <a:p>
            <a:pPr algn="just"/>
            <a:r>
              <a:rPr lang="it-IT" sz="2800" b="1" baseline="30000" dirty="0">
                <a:solidFill>
                  <a:srgbClr val="002060"/>
                </a:solidFill>
              </a:rPr>
              <a:t>25 </a:t>
            </a:r>
            <a:r>
              <a:rPr lang="it-IT" sz="2800" b="1" dirty="0">
                <a:solidFill>
                  <a:srgbClr val="002060"/>
                </a:solidFill>
              </a:rPr>
              <a:t>Un dottore della legge si alzò per metterlo alla prova: «Maestro, che devo fare per ereditare la vita eterna?». </a:t>
            </a:r>
            <a:r>
              <a:rPr lang="it-IT" sz="2800" b="1" baseline="30000" dirty="0">
                <a:solidFill>
                  <a:srgbClr val="002060"/>
                </a:solidFill>
              </a:rPr>
              <a:t>26 </a:t>
            </a:r>
            <a:r>
              <a:rPr lang="it-IT" sz="2800" b="1" dirty="0">
                <a:solidFill>
                  <a:srgbClr val="002060"/>
                </a:solidFill>
              </a:rPr>
              <a:t>Gesù gli disse: «</a:t>
            </a:r>
            <a:r>
              <a:rPr lang="it-IT" sz="2800" b="1" dirty="0">
                <a:solidFill>
                  <a:srgbClr val="FF0000"/>
                </a:solidFill>
              </a:rPr>
              <a:t>Che cosa sta scritto nella Legge? Che cosa vi leggi?». </a:t>
            </a:r>
            <a:r>
              <a:rPr lang="it-IT" sz="2800" b="1" baseline="30000" dirty="0">
                <a:solidFill>
                  <a:srgbClr val="002060"/>
                </a:solidFill>
              </a:rPr>
              <a:t>27 </a:t>
            </a:r>
            <a:r>
              <a:rPr lang="it-IT" sz="2800" b="1" dirty="0">
                <a:solidFill>
                  <a:srgbClr val="002060"/>
                </a:solidFill>
              </a:rPr>
              <a:t>Costui rispose: </a:t>
            </a:r>
            <a:r>
              <a:rPr lang="it-IT" sz="2800" b="1" dirty="0">
                <a:solidFill>
                  <a:srgbClr val="00B050"/>
                </a:solidFill>
              </a:rPr>
              <a:t>«</a:t>
            </a:r>
            <a:r>
              <a:rPr lang="it-IT" sz="2800" b="1" i="1" dirty="0">
                <a:solidFill>
                  <a:srgbClr val="00B050"/>
                </a:solidFill>
              </a:rPr>
              <a:t>Amerai il Signore Dio tuo con tutto il tuo cuore, con tutta la tua anima, con tutta la tua forza</a:t>
            </a:r>
            <a:r>
              <a:rPr lang="it-IT" sz="2800" b="1" dirty="0">
                <a:solidFill>
                  <a:srgbClr val="00B050"/>
                </a:solidFill>
              </a:rPr>
              <a:t> e con tutta la tua mente e </a:t>
            </a:r>
            <a:r>
              <a:rPr lang="it-IT" sz="2800" b="1" i="1" dirty="0">
                <a:solidFill>
                  <a:srgbClr val="00B050"/>
                </a:solidFill>
              </a:rPr>
              <a:t>il prossimo tuo come te stesso</a:t>
            </a:r>
            <a:r>
              <a:rPr lang="it-IT" sz="2800" b="1" dirty="0">
                <a:solidFill>
                  <a:srgbClr val="00B050"/>
                </a:solidFill>
              </a:rPr>
              <a:t>». </a:t>
            </a:r>
            <a:r>
              <a:rPr lang="it-IT" sz="2800" b="1" baseline="30000" dirty="0">
                <a:solidFill>
                  <a:srgbClr val="002060"/>
                </a:solidFill>
              </a:rPr>
              <a:t>28 </a:t>
            </a:r>
            <a:r>
              <a:rPr lang="it-IT" sz="2800" b="1" dirty="0">
                <a:solidFill>
                  <a:srgbClr val="002060"/>
                </a:solidFill>
              </a:rPr>
              <a:t>E Gesù: </a:t>
            </a:r>
            <a:r>
              <a:rPr lang="it-IT" sz="2800" b="1" dirty="0">
                <a:solidFill>
                  <a:srgbClr val="FF0000"/>
                </a:solidFill>
              </a:rPr>
              <a:t>«Hai risposto bene; fà questo e vivrai».</a:t>
            </a:r>
          </a:p>
          <a:p>
            <a:pPr algn="just"/>
            <a:r>
              <a:rPr lang="it-IT" sz="2800" b="1" dirty="0">
                <a:solidFill>
                  <a:srgbClr val="002060"/>
                </a:solidFill>
              </a:rPr>
              <a:t>Parabola del buon Samaritano</a:t>
            </a:r>
          </a:p>
          <a:p>
            <a:pPr algn="just"/>
            <a:r>
              <a:rPr lang="it-IT" sz="2800" b="1" baseline="30000" dirty="0">
                <a:solidFill>
                  <a:srgbClr val="002060"/>
                </a:solidFill>
              </a:rPr>
              <a:t>29 </a:t>
            </a:r>
            <a:r>
              <a:rPr lang="it-IT" sz="2800" b="1" dirty="0">
                <a:solidFill>
                  <a:srgbClr val="002060"/>
                </a:solidFill>
              </a:rPr>
              <a:t>Ma quegli, volendo giustificarsi, disse a Gesù: </a:t>
            </a:r>
            <a:r>
              <a:rPr lang="it-IT" sz="2800" b="1" dirty="0">
                <a:solidFill>
                  <a:srgbClr val="00B050"/>
                </a:solidFill>
              </a:rPr>
              <a:t>«E chi è il mio prossimo?»</a:t>
            </a:r>
            <a:r>
              <a:rPr lang="it-IT" sz="2800" b="1" dirty="0">
                <a:solidFill>
                  <a:srgbClr val="002060"/>
                </a:solidFill>
              </a:rPr>
              <a:t>. </a:t>
            </a:r>
            <a:r>
              <a:rPr lang="it-IT" sz="2800" b="1" baseline="30000" dirty="0">
                <a:solidFill>
                  <a:srgbClr val="002060"/>
                </a:solidFill>
              </a:rPr>
              <a:t>30 </a:t>
            </a:r>
            <a:r>
              <a:rPr lang="it-IT" sz="2800" b="1" dirty="0">
                <a:solidFill>
                  <a:srgbClr val="002060"/>
                </a:solidFill>
              </a:rPr>
              <a:t>Gesù riprese:</a:t>
            </a:r>
            <a:r>
              <a:rPr lang="id-ID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>
                <a:solidFill>
                  <a:srgbClr val="00B050"/>
                </a:solidFill>
              </a:rPr>
              <a:t>«Un uomo scendeva da Gerusalemme a Gerico e incappò nei briganti che lo spogliarono, lo percossero e poi se ne andarono, lasciandolo mezzo morto. </a:t>
            </a:r>
          </a:p>
        </p:txBody>
      </p:sp>
    </p:spTree>
    <p:extLst>
      <p:ext uri="{BB962C8B-B14F-4D97-AF65-F5344CB8AC3E}">
        <p14:creationId xmlns:p14="http://schemas.microsoft.com/office/powerpoint/2010/main" val="413656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E07C88F-CC04-4E10-98ED-6390D30B4F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5" y="853440"/>
            <a:ext cx="11558611" cy="5151120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A4303E7D-BED4-4983-A8AB-82CA4A853B36}"/>
              </a:ext>
            </a:extLst>
          </p:cNvPr>
          <p:cNvSpPr txBox="1"/>
          <p:nvPr/>
        </p:nvSpPr>
        <p:spPr>
          <a:xfrm>
            <a:off x="599440" y="546192"/>
            <a:ext cx="10718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000" b="1" baseline="30000" dirty="0">
                <a:solidFill>
                  <a:srgbClr val="FF0000"/>
                </a:solidFill>
              </a:rPr>
              <a:t>31 </a:t>
            </a:r>
            <a:r>
              <a:rPr lang="it-IT" sz="3000" b="1" dirty="0">
                <a:solidFill>
                  <a:srgbClr val="FF0000"/>
                </a:solidFill>
              </a:rPr>
              <a:t>Per caso, un sacerdote scendeva per quella medesima strada e quando lo vide passò oltre dall'altra parte. </a:t>
            </a:r>
            <a:r>
              <a:rPr lang="it-IT" sz="3000" b="1" baseline="30000" dirty="0">
                <a:solidFill>
                  <a:srgbClr val="FF0000"/>
                </a:solidFill>
              </a:rPr>
              <a:t>32 </a:t>
            </a:r>
            <a:r>
              <a:rPr lang="it-IT" sz="3000" b="1" dirty="0">
                <a:solidFill>
                  <a:srgbClr val="FF0000"/>
                </a:solidFill>
              </a:rPr>
              <a:t>Anche un levita, giunto in quel luogo, lo vide e passò oltre. </a:t>
            </a:r>
            <a:r>
              <a:rPr lang="it-IT" sz="3000" b="1" baseline="30000" dirty="0">
                <a:solidFill>
                  <a:srgbClr val="FF0000"/>
                </a:solidFill>
              </a:rPr>
              <a:t>33 </a:t>
            </a:r>
            <a:r>
              <a:rPr lang="it-IT" sz="3000" b="1" dirty="0">
                <a:solidFill>
                  <a:srgbClr val="FF0000"/>
                </a:solidFill>
              </a:rPr>
              <a:t>Invece un Samaritano, che era in viaggio, passandogli accanto lo vide e n'ebbe compassione. </a:t>
            </a:r>
            <a:r>
              <a:rPr lang="it-IT" sz="3000" b="1" baseline="30000" dirty="0">
                <a:solidFill>
                  <a:srgbClr val="FF0000"/>
                </a:solidFill>
              </a:rPr>
              <a:t>34 </a:t>
            </a:r>
            <a:r>
              <a:rPr lang="it-IT" sz="3000" b="1" dirty="0">
                <a:solidFill>
                  <a:srgbClr val="FF0000"/>
                </a:solidFill>
              </a:rPr>
              <a:t>Gli si fece vicino, gli fasciò le ferite, versandovi olio e vino; poi, caricatolo sopra il suo giumento, lo portò a una locanda e si prese cura di lui. </a:t>
            </a:r>
            <a:r>
              <a:rPr lang="it-IT" sz="3000" b="1" baseline="30000" dirty="0">
                <a:solidFill>
                  <a:srgbClr val="FF0000"/>
                </a:solidFill>
              </a:rPr>
              <a:t>35 </a:t>
            </a:r>
            <a:r>
              <a:rPr lang="it-IT" sz="3000" b="1" dirty="0">
                <a:solidFill>
                  <a:srgbClr val="FF0000"/>
                </a:solidFill>
              </a:rPr>
              <a:t>Il giorno seguente, estrasse due denari e li diede all'albergatore, dicendo: Abbi cura di lui e ciò che spenderai in più, te lo rifonderò al mio ritorno. </a:t>
            </a:r>
            <a:r>
              <a:rPr lang="it-IT" sz="3000" b="1" baseline="30000" dirty="0">
                <a:solidFill>
                  <a:srgbClr val="FF0000"/>
                </a:solidFill>
              </a:rPr>
              <a:t>36 </a:t>
            </a:r>
            <a:r>
              <a:rPr lang="it-IT" sz="3000" b="1" dirty="0">
                <a:solidFill>
                  <a:srgbClr val="FF0000"/>
                </a:solidFill>
              </a:rPr>
              <a:t>Chi di questi tre ti sembra sia stato il prossimo di colui che è incappato nei briganti?».</a:t>
            </a:r>
            <a:r>
              <a:rPr lang="it-IT" sz="3000" b="1" dirty="0">
                <a:solidFill>
                  <a:srgbClr val="00B050"/>
                </a:solidFill>
              </a:rPr>
              <a:t> </a:t>
            </a:r>
            <a:r>
              <a:rPr lang="it-IT" sz="3000" b="1" baseline="30000" dirty="0">
                <a:solidFill>
                  <a:srgbClr val="002060"/>
                </a:solidFill>
              </a:rPr>
              <a:t>37 </a:t>
            </a:r>
            <a:r>
              <a:rPr lang="it-IT" sz="3000" b="1" dirty="0">
                <a:solidFill>
                  <a:srgbClr val="002060"/>
                </a:solidFill>
              </a:rPr>
              <a:t>Quegli rispose: </a:t>
            </a:r>
            <a:r>
              <a:rPr lang="it-IT" sz="3000" b="1" dirty="0">
                <a:solidFill>
                  <a:srgbClr val="00B050"/>
                </a:solidFill>
              </a:rPr>
              <a:t>«Chi ha avuto compassione di lui».</a:t>
            </a:r>
            <a:r>
              <a:rPr lang="it-IT" sz="3000" b="1" dirty="0">
                <a:solidFill>
                  <a:srgbClr val="002060"/>
                </a:solidFill>
              </a:rPr>
              <a:t> Gesù gli disse: </a:t>
            </a:r>
            <a:r>
              <a:rPr lang="it-IT" sz="3000" b="1" dirty="0">
                <a:solidFill>
                  <a:srgbClr val="FF0000"/>
                </a:solidFill>
              </a:rPr>
              <a:t>«Và e anche tu fà lo stesso».</a:t>
            </a:r>
          </a:p>
        </p:txBody>
      </p:sp>
    </p:spTree>
    <p:extLst>
      <p:ext uri="{BB962C8B-B14F-4D97-AF65-F5344CB8AC3E}">
        <p14:creationId xmlns:p14="http://schemas.microsoft.com/office/powerpoint/2010/main" val="242112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E07C88F-CC04-4E10-98ED-6390D30B4F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5" y="802640"/>
            <a:ext cx="11558611" cy="5151120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A4303E7D-BED4-4983-A8AB-82CA4A853B36}"/>
              </a:ext>
            </a:extLst>
          </p:cNvPr>
          <p:cNvSpPr txBox="1"/>
          <p:nvPr/>
        </p:nvSpPr>
        <p:spPr>
          <a:xfrm>
            <a:off x="599440" y="574328"/>
            <a:ext cx="1071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3A78C-3263-8669-EF5C-BFCDC62B6F98}"/>
              </a:ext>
            </a:extLst>
          </p:cNvPr>
          <p:cNvSpPr txBox="1"/>
          <p:nvPr/>
        </p:nvSpPr>
        <p:spPr>
          <a:xfrm>
            <a:off x="873759" y="675248"/>
            <a:ext cx="10444481" cy="4474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“… Samaritano che passò accanto e vide e ebbe compassione. È qui il movimento a cui vi impegna la vostra vocazione: passare accanto ad ogni uomo e farvi prossimo di ogni persona che incontrate;… </a:t>
            </a:r>
            <a:r>
              <a:rPr lang="it-IT" sz="3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en-ID" sz="3200" dirty="0">
              <a:effectLst/>
              <a:latin typeface="Cambria" panose="02040503050406030204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…</a:t>
            </a:r>
            <a:r>
              <a:rPr lang="it-IT" sz="32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Non perdete mai lo slancio di camminare per le strade del mondo</a:t>
            </a:r>
            <a:r>
              <a:rPr lang="it-IT" sz="3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, …</a:t>
            </a:r>
            <a:endParaRPr lang="en-ID" sz="3200" dirty="0">
              <a:effectLst/>
              <a:latin typeface="Cambria" panose="02040503050406030204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Sempre in cammino con quella virtù che è una virtù pellegrina: la gioia!” (LP p. 2-3)</a:t>
            </a:r>
            <a:endParaRPr lang="en-ID" sz="3200" dirty="0">
              <a:effectLst/>
              <a:latin typeface="Cambria" panose="02040503050406030204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B8A38FE1-F5B5-495A-BBA6-86B8D55B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36"/>
            <a:ext cx="12192000" cy="68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1AF8FA01-A6E8-4943-A012-A3807A29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39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B564CC4-675C-4AFC-ADBC-D2FBF440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1732785"/>
            <a:ext cx="9753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9600" b="1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 Unicode MS"/>
              </a:rPr>
              <a:t>Chi è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9600" b="1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 Unicode MS"/>
              </a:rPr>
              <a:t>il mio vicino?</a:t>
            </a:r>
            <a:r>
              <a:rPr kumimoji="0" lang="it-IT" altLang="en-US" sz="9600" b="1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</a:rPr>
              <a:t> </a:t>
            </a:r>
            <a:endParaRPr kumimoji="0" lang="it-IT" altLang="en-US" sz="9600" b="1" i="0" u="none" strike="noStrike" cap="none" normalizeH="0" baseline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nline Media 1" title="Música Celta Relajante y Tranquila | Música de Fondo para Calmar la Mente | Piano y Flauta Celta">
            <a:hlinkClick r:id="" action="ppaction://media"/>
            <a:extLst>
              <a:ext uri="{FF2B5EF4-FFF2-40B4-BE49-F238E27FC236}">
                <a16:creationId xmlns:a16="http://schemas.microsoft.com/office/drawing/2014/main" id="{08876156-B677-48C5-A391-3C457FA65F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457071"/>
            <a:ext cx="1114384" cy="6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23D6381C-1640-40E1-AA94-FAEAC6FE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2" y="1094319"/>
            <a:ext cx="11223595" cy="499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5B59BD-DA1C-4EB7-B7ED-955E04A63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920" y="819914"/>
            <a:ext cx="791464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Ciascuno mette una foto di persone che hanno bisogno di aiuto sullo striscione e dice quali azioni saranno intraprese per aiutare queste persone o recita una breve preghiera per le persone nella foto</a:t>
            </a:r>
            <a:r>
              <a:rPr lang="it-IT" altLang="en-US" sz="4400" dirty="0">
                <a:latin typeface="Arial Unicode MS"/>
              </a:rPr>
              <a:t>.</a:t>
            </a:r>
            <a:endParaRPr kumimoji="0" lang="it-IT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4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67FE860E-1290-4E4C-B28F-264A07467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Gambar 4">
            <a:extLst>
              <a:ext uri="{FF2B5EF4-FFF2-40B4-BE49-F238E27FC236}">
                <a16:creationId xmlns:a16="http://schemas.microsoft.com/office/drawing/2014/main" id="{61AA2F0D-03A5-465C-AB2D-56A3FB27A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23" y="1910081"/>
            <a:ext cx="9220032" cy="4104640"/>
          </a:xfrm>
          <a:prstGeom prst="rect">
            <a:avLst/>
          </a:prstGeom>
        </p:spPr>
      </p:pic>
      <p:pic>
        <p:nvPicPr>
          <p:cNvPr id="6" name="Media Online 5" title="Il buon Samaritano - Marcello Marrocchi con testo">
            <a:hlinkClick r:id="" action="ppaction://media"/>
            <a:extLst>
              <a:ext uri="{FF2B5EF4-FFF2-40B4-BE49-F238E27FC236}">
                <a16:creationId xmlns:a16="http://schemas.microsoft.com/office/drawing/2014/main" id="{566D8F35-78BC-4258-A967-D7D1B8D010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240" y="6132373"/>
            <a:ext cx="944880" cy="533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5D94B-A15A-44E0-A8E5-C15B15FC8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445" y="63311"/>
            <a:ext cx="1208315" cy="1208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FCFF53-4B6F-DA24-2E68-C6705BAC4BBA}"/>
              </a:ext>
            </a:extLst>
          </p:cNvPr>
          <p:cNvSpPr txBox="1"/>
          <p:nvPr/>
        </p:nvSpPr>
        <p:spPr>
          <a:xfrm>
            <a:off x="1617785" y="168812"/>
            <a:ext cx="8609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it-IT" sz="3200" b="1" i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perdete mai lo slancio di camminare </a:t>
            </a:r>
          </a:p>
          <a:p>
            <a:pPr algn="ctr"/>
            <a:r>
              <a:rPr lang="it-IT" sz="3200" b="1" i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le strade del mondo</a:t>
            </a:r>
            <a:endParaRPr lang="en-ID" sz="32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66B62-B84E-27A0-3D43-DD3DDE88BBC0}"/>
              </a:ext>
            </a:extLst>
          </p:cNvPr>
          <p:cNvSpPr txBox="1"/>
          <p:nvPr/>
        </p:nvSpPr>
        <p:spPr>
          <a:xfrm>
            <a:off x="3730494" y="592663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8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it-IT" sz="18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iventiamo fratelli e sorelle </a:t>
            </a:r>
            <a:endParaRPr lang="id-ID" sz="180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18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gli altri</a:t>
            </a:r>
            <a:endParaRPr lang="en-ID" sz="180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D8AC2-11E1-7511-13CD-5CAF0F009B9F}"/>
              </a:ext>
            </a:extLst>
          </p:cNvPr>
          <p:cNvSpPr txBox="1"/>
          <p:nvPr/>
        </p:nvSpPr>
        <p:spPr>
          <a:xfrm>
            <a:off x="9879036" y="1246030"/>
            <a:ext cx="2170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800" dirty="0"/>
              <a:t>Consulta Del</a:t>
            </a:r>
            <a:r>
              <a:rPr lang="en-US" sz="1800" dirty="0"/>
              <a:t>le</a:t>
            </a:r>
            <a:r>
              <a:rPr lang="id-ID" sz="1800" dirty="0"/>
              <a:t> RG</a:t>
            </a:r>
          </a:p>
          <a:p>
            <a:pPr algn="r"/>
            <a:r>
              <a:rPr lang="id-ID" sz="1800" dirty="0"/>
              <a:t>09 – 14 </a:t>
            </a:r>
            <a:r>
              <a:rPr lang="it-IT" sz="1800" dirty="0"/>
              <a:t>luglio</a:t>
            </a:r>
            <a:r>
              <a:rPr lang="id-ID" sz="1800" dirty="0"/>
              <a:t> 2022</a:t>
            </a:r>
            <a:endParaRPr lang="en-ID" sz="1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43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677</Words>
  <Application>Microsoft Office PowerPoint</Application>
  <PresentationFormat>Widescreen</PresentationFormat>
  <Paragraphs>30</Paragraphs>
  <Slides>11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Unicode MS</vt:lpstr>
      <vt:lpstr>Calibri</vt:lpstr>
      <vt:lpstr>Calibri Light</vt:lpstr>
      <vt:lpstr>Cambria</vt:lpstr>
      <vt:lpstr>Hobo Std</vt:lpstr>
      <vt:lpstr>Tema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Marcellina M. Mudji</dc:creator>
  <cp:lastModifiedBy>martina cecini</cp:lastModifiedBy>
  <cp:revision>23</cp:revision>
  <dcterms:created xsi:type="dcterms:W3CDTF">2022-04-19T12:54:37Z</dcterms:created>
  <dcterms:modified xsi:type="dcterms:W3CDTF">2022-09-23T10:18:14Z</dcterms:modified>
</cp:coreProperties>
</file>